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73" autoAdjust="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2B5AB-3820-489B-8A84-9749DDB15415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D49E7-82A6-4D30-ADA6-3172486FC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57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mn-MN" dirty="0" smtClean="0"/>
              <a:t>Өнөөг хүртэл орон нутагт</a:t>
            </a:r>
            <a:r>
              <a:rPr lang="mn-MN" baseline="0" dirty="0" smtClean="0"/>
              <a:t> ОҮИТБС-ыг илүү ач холбогдолтой, хамааралтай болгохын тулд олон тооны арга хэмжээг хийж ирсэн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D49E7-82A6-4D30-ADA6-3172486FCB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65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051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62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47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631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43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75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2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16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85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96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1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31905-D554-4704-A794-6D35A9ADD088}" type="datetimeFigureOut">
              <a:rPr lang="en-US" smtClean="0"/>
              <a:t>6/24/2014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CA25-1739-4CD1-A783-9AFFEF56D9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470025"/>
          </a:xfrm>
        </p:spPr>
        <p:txBody>
          <a:bodyPr>
            <a:normAutofit/>
          </a:bodyPr>
          <a:lstStyle/>
          <a:p>
            <a:r>
              <a:rPr lang="mn-MN" sz="3600" b="1" dirty="0" smtClean="0"/>
              <a:t>Орон нутгийн хэрэгцээ ба </a:t>
            </a:r>
            <a:br>
              <a:rPr lang="mn-MN" sz="3600" b="1" dirty="0" smtClean="0"/>
            </a:br>
            <a:r>
              <a:rPr lang="mn-MN" sz="3600" b="1" dirty="0" smtClean="0"/>
              <a:t>ОҮИТБС-ын шинэ стандарт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>
            <a:normAutofit/>
          </a:bodyPr>
          <a:lstStyle/>
          <a:p>
            <a:r>
              <a:rPr lang="mn-MN" sz="2400" b="1" dirty="0" smtClean="0"/>
              <a:t>2014 оны 6 дугаар сарын 26-ны өдөр</a:t>
            </a:r>
            <a:endParaRPr lang="mn-MN" b="1" dirty="0" smtClean="0"/>
          </a:p>
          <a:p>
            <a:endParaRPr lang="mn-MN" sz="2000" dirty="0" smtClean="0"/>
          </a:p>
          <a:p>
            <a:r>
              <a:rPr lang="mn-MN" sz="2000" dirty="0" smtClean="0"/>
              <a:t>Н. Дорждарь, </a:t>
            </a:r>
          </a:p>
          <a:p>
            <a:r>
              <a:rPr lang="mn-MN" sz="2000" dirty="0" smtClean="0"/>
              <a:t>Байгалийн баялгийн засаглалын хүрээлэн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739031"/>
            <a:ext cx="2477701" cy="126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71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n-MN" b="1" dirty="0" smtClean="0">
                <a:solidFill>
                  <a:srgbClr val="FF3300"/>
                </a:solidFill>
              </a:rPr>
              <a:t>ОҮИТБС орон нутгаас эхлэнэ...</a:t>
            </a:r>
            <a:endParaRPr lang="en-US" b="1" dirty="0">
              <a:solidFill>
                <a:srgbClr val="FF33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Аймгийн дэд зөвлөл байгуулах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Үндэсний тайлан гаргахад орон нутгийн засаг захиргаа оролцох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Бүс нутгийн, аймгийн, сумын түвшний хэлэлцүүлэг хийх, тайлан гаргах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Иргэний нийгмийг чадавхижуулах</a:t>
            </a:r>
            <a:endParaRPr lang="en-US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Үндэсний тайланг орон нутаг тус бүрээр нь задлан олон нийтэд танилцуулах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563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n-MN" sz="3800" b="1" dirty="0" smtClean="0">
                <a:solidFill>
                  <a:srgbClr val="FF3300"/>
                </a:solidFill>
              </a:rPr>
              <a:t>Харин нутгийн иргэд юу хүсч байдаг...</a:t>
            </a:r>
            <a:endParaRPr lang="en-US" sz="3800" dirty="0"/>
          </a:p>
        </p:txBody>
      </p:sp>
      <p:pic>
        <p:nvPicPr>
          <p:cNvPr id="1026" name="Picture 2" descr="C:\Users\Dorj\Pictures\Work\umnugovi 2014 April\Report Authorities H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4463143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orj\Pictures\Work\umnugovi 2014 April\Report Discussion T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200400"/>
            <a:ext cx="4911634" cy="292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271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n-MN" sz="3200" b="1" dirty="0" smtClean="0">
                <a:solidFill>
                  <a:srgbClr val="FF3300"/>
                </a:solidFill>
              </a:rPr>
              <a:t>Иргэдийн асуусан асуулт </a:t>
            </a:r>
            <a:r>
              <a:rPr lang="en-US" sz="3200" b="1" dirty="0" smtClean="0">
                <a:solidFill>
                  <a:srgbClr val="FF3300"/>
                </a:solidFill>
              </a:rPr>
              <a:t>(2013 </a:t>
            </a:r>
            <a:r>
              <a:rPr lang="mn-MN" sz="3200" b="1" dirty="0" smtClean="0">
                <a:solidFill>
                  <a:srgbClr val="FF3300"/>
                </a:solidFill>
              </a:rPr>
              <a:t>оны 9 сар</a:t>
            </a:r>
            <a:r>
              <a:rPr lang="en-US" sz="3200" b="1" dirty="0" smtClean="0">
                <a:solidFill>
                  <a:srgbClr val="FF3300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25000" lnSpcReduction="20000"/>
          </a:bodyPr>
          <a:lstStyle/>
          <a:p>
            <a:r>
              <a:rPr lang="mn-MN" sz="10000" dirty="0" smtClean="0">
                <a:solidFill>
                  <a:schemeClr val="accent5">
                    <a:lumMod val="50000"/>
                  </a:schemeClr>
                </a:solidFill>
              </a:rPr>
              <a:t>Хэн ирээд газар ухаад байна?</a:t>
            </a:r>
          </a:p>
          <a:p>
            <a:r>
              <a:rPr lang="mn-MN" sz="10000" dirty="0" smtClean="0">
                <a:solidFill>
                  <a:schemeClr val="accent5">
                    <a:lumMod val="50000"/>
                  </a:schemeClr>
                </a:solidFill>
              </a:rPr>
              <a:t>Сумын нутагт олгогдсон лицензийн иж бүрэн мэдээлэл, тухайн газар нутгийн нэр, уг мэдээллийг хаанаас авч болох тухай мэдээлэл</a:t>
            </a:r>
          </a:p>
          <a:p>
            <a:r>
              <a:rPr lang="mn-MN" sz="10000" dirty="0" smtClean="0">
                <a:solidFill>
                  <a:schemeClr val="accent5">
                    <a:lumMod val="50000"/>
                  </a:schemeClr>
                </a:solidFill>
              </a:rPr>
              <a:t>Лиценз олголтын тухай мэдээлэл, аймагтай зөвшилцсөн тухай мэдээлэл, тухайлбал огноо, хэлэлцсэн байдал г.м., олгосон тохиолдолд тус мэдээллийг шуурхай хүргэж байх</a:t>
            </a:r>
          </a:p>
          <a:p>
            <a:r>
              <a:rPr lang="mn-MN" sz="10000" dirty="0" smtClean="0">
                <a:solidFill>
                  <a:schemeClr val="accent5">
                    <a:lumMod val="50000"/>
                  </a:schemeClr>
                </a:solidFill>
              </a:rPr>
              <a:t>Лиценз олгохоор төлөвлөгдөж байгаа газар нутгийн тухай мэдээлэл</a:t>
            </a:r>
          </a:p>
          <a:p>
            <a:r>
              <a:rPr lang="mn-MN" sz="10000" dirty="0" smtClean="0">
                <a:solidFill>
                  <a:schemeClr val="accent5">
                    <a:lumMod val="50000"/>
                  </a:schemeClr>
                </a:solidFill>
              </a:rPr>
              <a:t>Нийгэм, байгаль орчин, химийн бодисын хэрэглээ зэрэг мэдээлэл</a:t>
            </a:r>
          </a:p>
          <a:p>
            <a:r>
              <a:rPr lang="mn-MN" sz="10000" dirty="0" smtClean="0">
                <a:solidFill>
                  <a:schemeClr val="accent5">
                    <a:lumMod val="50000"/>
                  </a:schemeClr>
                </a:solidFill>
              </a:rPr>
              <a:t>Газар олголтын тухай мэдээлэл</a:t>
            </a:r>
          </a:p>
          <a:p>
            <a:endParaRPr lang="mn-MN" sz="8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mn-MN" sz="88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mn-MN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mn-MN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63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n-MN" sz="3200" b="1" dirty="0" smtClean="0">
                <a:solidFill>
                  <a:srgbClr val="FF3300"/>
                </a:solidFill>
              </a:rPr>
              <a:t>Иргэдийн асуусан асуулт </a:t>
            </a:r>
            <a:r>
              <a:rPr lang="en-US" sz="3200" b="1" dirty="0" smtClean="0">
                <a:solidFill>
                  <a:srgbClr val="FF3300"/>
                </a:solidFill>
              </a:rPr>
              <a:t>(2013 </a:t>
            </a:r>
            <a:r>
              <a:rPr lang="mn-MN" sz="3200" b="1" dirty="0" smtClean="0">
                <a:solidFill>
                  <a:srgbClr val="FF3300"/>
                </a:solidFill>
              </a:rPr>
              <a:t>оны 9 сар</a:t>
            </a:r>
            <a:r>
              <a:rPr lang="en-US" sz="3200" b="1" dirty="0" smtClean="0">
                <a:solidFill>
                  <a:srgbClr val="FF3300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Гэрээний тухай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Мэдээлэл огт байдаггүй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Үнэ, тоо хэмжээний тухай мэдээлэл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Гэрээний хэрэгжилтийн тухай тайлан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АМХ-ийн 42-р зүйлд заасан гэрээ, түүний хэрэгжилт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ОҮИТБС-ын тайлангаас гэрээний тухай мэдээллийг хаанаас олж болохыг хялбархан олж харах боломжтой байх ёстой</a:t>
            </a:r>
          </a:p>
          <a:p>
            <a:pPr lvl="1"/>
            <a:endParaRPr lang="mn-MN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70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n-MN" sz="3200" b="1" dirty="0" smtClean="0">
                <a:solidFill>
                  <a:srgbClr val="FF3300"/>
                </a:solidFill>
              </a:rPr>
              <a:t>Иргэдийн асуусан асуулт </a:t>
            </a:r>
            <a:r>
              <a:rPr lang="en-US" sz="3200" b="1" dirty="0" smtClean="0">
                <a:solidFill>
                  <a:srgbClr val="FF3300"/>
                </a:solidFill>
              </a:rPr>
              <a:t>(2013 </a:t>
            </a:r>
            <a:r>
              <a:rPr lang="mn-MN" sz="3200" b="1" dirty="0" smtClean="0">
                <a:solidFill>
                  <a:srgbClr val="FF3300"/>
                </a:solidFill>
              </a:rPr>
              <a:t>оны 9 сар</a:t>
            </a:r>
            <a:r>
              <a:rPr lang="en-US" sz="3200" b="1" dirty="0" smtClean="0">
                <a:solidFill>
                  <a:srgbClr val="FF3300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77500" lnSpcReduction="20000"/>
          </a:bodyPr>
          <a:lstStyle/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Орлогын тухай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Хандив тусламжийн дэлгэрэнгүй мэдээлэл, түүнийг зах зээлийн үнэтэй харьцуулсан мэдээлэл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Хөрш сумдын орлоготой харьцуулсан мэдээлэл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Орон нутгийн татварын орлогыг хэрхэн тооцсон тухай мэдээлэл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Хувь хүн, төрийн бус байгууллагад өгсөн хандивын тухай мэдээлэл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Ханган нийлүүлэлтийн төлөвлөгөө, гүйцэтгэлийн мэдээлэл, орон нутгийн ханган нийлүүлэгчдийн жагсаалт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Орон нутгийн ханган нийлүүлэлтийг дэмжих хөтөлбөр, тодорхой бүлгийн өрхүүдийг дэмжих бодлого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Нөлөөлөлд автсан өрхөд нөхөн олговор олгох журам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Эрүүл ахуй, аюулгүй ажиллагааны тухай мэдээлэл</a:t>
            </a:r>
          </a:p>
          <a:p>
            <a:pPr lvl="1"/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Ажиллагсад, нутгийн иргэдээс ажилд авсан байдал</a:t>
            </a:r>
          </a:p>
          <a:p>
            <a:pPr lvl="1"/>
            <a:endParaRPr lang="mn-MN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39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mn-MN" sz="3200" b="1" dirty="0" smtClean="0">
                <a:solidFill>
                  <a:srgbClr val="FF3300"/>
                </a:solidFill>
              </a:rPr>
              <a:t>Иргэдийн асуусан асуулт </a:t>
            </a:r>
            <a:r>
              <a:rPr lang="en-US" sz="3200" b="1" dirty="0" smtClean="0">
                <a:solidFill>
                  <a:srgbClr val="FF3300"/>
                </a:solidFill>
              </a:rPr>
              <a:t>(2013 </a:t>
            </a:r>
            <a:r>
              <a:rPr lang="mn-MN" sz="3200" b="1" dirty="0" smtClean="0">
                <a:solidFill>
                  <a:srgbClr val="FF3300"/>
                </a:solidFill>
              </a:rPr>
              <a:t>оны 9 сар</a:t>
            </a:r>
            <a:r>
              <a:rPr lang="en-US" sz="3200" b="1" dirty="0" smtClean="0">
                <a:solidFill>
                  <a:srgbClr val="FF3300"/>
                </a:solidFill>
              </a:rPr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Газар ашиглалт, ус ашиглалтын тухай мэдээлэл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Нөхөн сэргээлт, түүнийг хүлээн авах үйл ажиллагааны тухай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(</a:t>
            </a:r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хэн хүлээж авдаг г.м.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mn-MN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Мэргэжлийн хяналт хийгдэх хугацаа, тайлан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Суманд ажиллаж буй компаниудын тухай мэдээллийн нэгдсэн сан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Иргэдэд мэдээлэл хүргэх талаарх бодлого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Уурхай дээр байвал зохих хуулиар заасан мэдээллийг заавал байлгах</a:t>
            </a:r>
          </a:p>
          <a:p>
            <a:r>
              <a:rPr lang="mn-MN" dirty="0" smtClean="0">
                <a:solidFill>
                  <a:schemeClr val="accent5">
                    <a:lumMod val="50000"/>
                  </a:schemeClr>
                </a:solidFill>
              </a:rPr>
              <a:t>ТЭЗҮ-ийн тухай мэдээллийг хаанаас авч болох, холбогдох байгууллагын гаргасан дүгнэлт</a:t>
            </a:r>
          </a:p>
          <a:p>
            <a:endParaRPr lang="mn-MN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54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376</Words>
  <Application>Microsoft Office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Орон нутгийн хэрэгцээ ба  ОҮИТБС-ын шинэ стандарт</vt:lpstr>
      <vt:lpstr>ОҮИТБС орон нутгаас эхлэнэ...</vt:lpstr>
      <vt:lpstr>Харин нутгийн иргэд юу хүсч байдаг...</vt:lpstr>
      <vt:lpstr>Иргэдийн асуусан асуулт (2013 оны 9 сар)</vt:lpstr>
      <vt:lpstr>Иргэдийн асуусан асуулт (2013 оны 9 сар)</vt:lpstr>
      <vt:lpstr>Иргэдийн асуусан асуулт (2013 оны 9 сар)</vt:lpstr>
      <vt:lpstr>Иргэдийн асуусан асуулт (2013 оны 9 сар)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Орон нутгийн хэрэгцээ ба  ОҮИТБС-ын шинэ стандарт</dc:title>
  <dc:creator>Dorj</dc:creator>
  <cp:lastModifiedBy>Dorj</cp:lastModifiedBy>
  <cp:revision>8</cp:revision>
  <dcterms:created xsi:type="dcterms:W3CDTF">2014-06-24T13:52:16Z</dcterms:created>
  <dcterms:modified xsi:type="dcterms:W3CDTF">2014-06-26T00:41:32Z</dcterms:modified>
</cp:coreProperties>
</file>